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5"/>
  </p:notesMasterIdLst>
  <p:handoutMasterIdLst>
    <p:handoutMasterId r:id="rId16"/>
  </p:handoutMasterIdLst>
  <p:sldIdLst>
    <p:sldId id="604" r:id="rId7"/>
    <p:sldId id="707" r:id="rId8"/>
    <p:sldId id="709" r:id="rId9"/>
    <p:sldId id="708" r:id="rId10"/>
    <p:sldId id="710" r:id="rId11"/>
    <p:sldId id="711" r:id="rId12"/>
    <p:sldId id="706" r:id="rId13"/>
    <p:sldId id="256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4" autoAdjust="0"/>
    <p:restoredTop sz="94662"/>
  </p:normalViewPr>
  <p:slideViewPr>
    <p:cSldViewPr snapToGrid="0" showGuides="1">
      <p:cViewPr varScale="1">
        <p:scale>
          <a:sx n="187" d="100"/>
          <a:sy n="187" d="100"/>
        </p:scale>
        <p:origin x="208" y="46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11/3/21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11/3/21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56904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301943"/>
            <a:ext cx="3706784" cy="77916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314264"/>
            <a:ext cx="3706784" cy="76819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WSE Logo">
            <a:extLst>
              <a:ext uri="{FF2B5EF4-FFF2-40B4-BE49-F238E27FC236}">
                <a16:creationId xmlns:a16="http://schemas.microsoft.com/office/drawing/2014/main" id="{73EE76B3-19B8-4A4F-9962-98EBF35D9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2" t="22639" r="15939" b="21111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9304" y="980442"/>
            <a:ext cx="3141409" cy="927216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709293"/>
            <a:ext cx="4682835" cy="526467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840927"/>
            <a:ext cx="4953052" cy="579032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509214"/>
            <a:ext cx="3588328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3826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455555"/>
            <a:ext cx="4581006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cuda/npp/index.html" TargetMode="Externa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CUDA at Scale for the Enterprise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NPP Image Processing Syntax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E168-D0D5-B145-BD51-E62EDC814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NPP Host Image Objects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4F381-702C-064D-BB51-62104F6034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We will use the </a:t>
            </a:r>
            <a:r>
              <a:rPr lang="en-US" dirty="0" err="1"/>
              <a:t>ImagesCPU.h</a:t>
            </a:r>
            <a:r>
              <a:rPr lang="en-US" dirty="0"/>
              <a:t> within the </a:t>
            </a:r>
            <a:r>
              <a:rPr lang="en-US" dirty="0" err="1"/>
              <a:t>cuda</a:t>
            </a:r>
            <a:r>
              <a:rPr lang="en-US" dirty="0"/>
              <a:t>-samples project (inside Common/</a:t>
            </a:r>
            <a:r>
              <a:rPr lang="en-US" dirty="0" err="1"/>
              <a:t>UtilNPP</a:t>
            </a:r>
            <a:r>
              <a:rPr lang="en-US" dirty="0"/>
              <a:t>) to abstract some of the underlying image pointer/constructor logic.</a:t>
            </a:r>
          </a:p>
          <a:p>
            <a:r>
              <a:rPr lang="en-US" dirty="0"/>
              <a:t>The pattern for these data types is the </a:t>
            </a:r>
            <a:r>
              <a:rPr lang="en-US" dirty="0" err="1"/>
              <a:t>ImageCPU_</a:t>
            </a:r>
            <a:r>
              <a:rPr lang="en-US" dirty="0" err="1">
                <a:solidFill>
                  <a:schemeClr val="accent5"/>
                </a:solidFill>
              </a:rPr>
              <a:t>NUMTYPE</a:t>
            </a:r>
            <a:r>
              <a:rPr lang="en-US" dirty="0" err="1"/>
              <a:t>_</a:t>
            </a:r>
            <a:r>
              <a:rPr lang="en-US" dirty="0" err="1">
                <a:solidFill>
                  <a:schemeClr val="accent2"/>
                </a:solidFill>
              </a:rPr>
              <a:t>NUMCHANNELS</a:t>
            </a:r>
            <a:endParaRPr lang="en-US" dirty="0">
              <a:solidFill>
                <a:schemeClr val="accent2"/>
              </a:solidFill>
            </a:endParaRPr>
          </a:p>
          <a:p>
            <a:pPr lvl="1"/>
            <a:r>
              <a:rPr lang="en-US" dirty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NUMTYPE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This can be 8-bit unsigned (0-255), 16-bit signed and unsigned, 32-bit signed and floating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NUMCHANNELS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1 (grayscale), 2 (grayscale with alpha), 3 (RGB), and 4(RGB plus alpha).</a:t>
            </a:r>
          </a:p>
          <a:p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 will need to get host image file data into this data type, there are a number of ways to take data from files and generate arrays of numbers.</a:t>
            </a:r>
          </a:p>
          <a:p>
            <a:r>
              <a:rPr lang="en-US" dirty="0"/>
              <a:t>We will use </a:t>
            </a:r>
            <a:r>
              <a:rPr lang="en-US" dirty="0" err="1"/>
              <a:t>ImageIO</a:t>
            </a:r>
            <a:r>
              <a:rPr lang="en-US" dirty="0"/>
              <a:t> which uses the </a:t>
            </a:r>
            <a:r>
              <a:rPr lang="en-US" dirty="0" err="1"/>
              <a:t>FreeImage</a:t>
            </a:r>
            <a:r>
              <a:rPr lang="en-US" dirty="0"/>
              <a:t> C++ library, which needs to be linked as part of the compilation process.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3339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7E168-D0D5-B145-BD51-E62EDC814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NPP Device Image Objects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24F381-702C-064D-BB51-62104F6034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We will use the </a:t>
            </a:r>
            <a:r>
              <a:rPr lang="en-US" dirty="0" err="1"/>
              <a:t>ImagesNPP.h</a:t>
            </a:r>
            <a:r>
              <a:rPr lang="en-US" dirty="0"/>
              <a:t> within the </a:t>
            </a:r>
            <a:r>
              <a:rPr lang="en-US" dirty="0" err="1"/>
              <a:t>cuda</a:t>
            </a:r>
            <a:r>
              <a:rPr lang="en-US" dirty="0"/>
              <a:t>-samples project (inside Common/</a:t>
            </a:r>
            <a:r>
              <a:rPr lang="en-US" dirty="0" err="1"/>
              <a:t>UtilNPP</a:t>
            </a:r>
            <a:r>
              <a:rPr lang="en-US" dirty="0"/>
              <a:t>) to abstract some of the underlying image pointer/constructor logic.</a:t>
            </a:r>
          </a:p>
          <a:p>
            <a:r>
              <a:rPr lang="en-US" dirty="0"/>
              <a:t>The pattern for these data types is the </a:t>
            </a:r>
            <a:r>
              <a:rPr lang="en-US" dirty="0" err="1"/>
              <a:t>ImageNPP_</a:t>
            </a:r>
            <a:r>
              <a:rPr lang="en-US" dirty="0" err="1">
                <a:solidFill>
                  <a:schemeClr val="accent5"/>
                </a:solidFill>
              </a:rPr>
              <a:t>NUMTYPE</a:t>
            </a:r>
            <a:r>
              <a:rPr lang="en-US" dirty="0" err="1"/>
              <a:t>_</a:t>
            </a:r>
            <a:r>
              <a:rPr lang="en-US" dirty="0" err="1">
                <a:solidFill>
                  <a:schemeClr val="accent2"/>
                </a:solidFill>
              </a:rPr>
              <a:t>NUMCHANNELS</a:t>
            </a:r>
            <a:endParaRPr lang="en-US" dirty="0">
              <a:solidFill>
                <a:schemeClr val="accent2"/>
              </a:solidFill>
            </a:endParaRPr>
          </a:p>
          <a:p>
            <a:pPr lvl="1"/>
            <a:r>
              <a:rPr lang="en-US" dirty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NUMTYPE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This can be 8-bit unsigned (0-255), 16-bit signed and unsigned, 32-bit signed and floating, and 64-bit floating point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NUMCHANNELS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1 (grayscale), 2 (grayscale with alpha), 3 (RGB), and 4(RGB plus alpha).</a:t>
            </a:r>
          </a:p>
          <a:p>
            <a:r>
              <a:rPr lang="en-US" dirty="0"/>
              <a:t>There is a constructor for populating (copy from host memory) the </a:t>
            </a:r>
            <a:r>
              <a:rPr lang="en-US" dirty="0" err="1"/>
              <a:t>ImageNPP</a:t>
            </a:r>
            <a:r>
              <a:rPr lang="en-US" dirty="0"/>
              <a:t> data types, e.g. ImageNPP_8u_C1 </a:t>
            </a:r>
            <a:r>
              <a:rPr lang="en-US" dirty="0" err="1"/>
              <a:t>variableName</a:t>
            </a:r>
            <a:r>
              <a:rPr lang="en-US" dirty="0"/>
              <a:t>(</a:t>
            </a:r>
            <a:r>
              <a:rPr lang="en-US" dirty="0" err="1"/>
              <a:t>hostMemoryPointer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4262911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A87E4-97D4-F643-B55F-940A5246C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NPP Filter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5EDD56-375B-144F-9A35-4ABA9E1928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The filter pattern is as follows:</a:t>
            </a:r>
          </a:p>
          <a:p>
            <a:pPr lvl="1"/>
            <a:r>
              <a:rPr lang="en-US" dirty="0" err="1"/>
              <a:t>nppiFilter</a:t>
            </a:r>
            <a:r>
              <a:rPr lang="en-US" dirty="0" err="1">
                <a:solidFill>
                  <a:schemeClr val="accent1"/>
                </a:solidFill>
              </a:rPr>
              <a:t>NAME</a:t>
            </a:r>
            <a:r>
              <a:rPr lang="en-US" dirty="0" err="1"/>
              <a:t>_</a:t>
            </a:r>
            <a:r>
              <a:rPr lang="en-US" dirty="0" err="1">
                <a:solidFill>
                  <a:schemeClr val="accent4"/>
                </a:solidFill>
              </a:rPr>
              <a:t>NUMTYPE</a:t>
            </a:r>
            <a:r>
              <a:rPr lang="en-US" dirty="0" err="1"/>
              <a:t>_</a:t>
            </a:r>
            <a:r>
              <a:rPr lang="en-US" dirty="0" err="1">
                <a:solidFill>
                  <a:schemeClr val="accent2"/>
                </a:solidFill>
              </a:rPr>
              <a:t>NUMCHANNELS</a:t>
            </a:r>
            <a:r>
              <a:rPr lang="en-US" dirty="0"/>
              <a:t>[</a:t>
            </a:r>
            <a:r>
              <a:rPr lang="en-US" dirty="0">
                <a:solidFill>
                  <a:schemeClr val="accent5"/>
                </a:solidFill>
              </a:rPr>
              <a:t>_</a:t>
            </a:r>
            <a:r>
              <a:rPr lang="en-US" dirty="0" err="1">
                <a:solidFill>
                  <a:schemeClr val="accent5"/>
                </a:solidFill>
              </a:rPr>
              <a:t>Ctx</a:t>
            </a:r>
            <a:r>
              <a:rPr lang="en-US" dirty="0"/>
              <a:t>] – nppiFilterBox_8u_C1R_Ctx</a:t>
            </a:r>
          </a:p>
          <a:p>
            <a:pPr lvl="1"/>
            <a:r>
              <a:rPr lang="en-US" dirty="0">
                <a:solidFill>
                  <a:schemeClr val="accent1"/>
                </a:solidFill>
              </a:rPr>
              <a:t>NAME </a:t>
            </a:r>
            <a:r>
              <a:rPr lang="en-US" dirty="0"/>
              <a:t>– examples are </a:t>
            </a:r>
            <a:r>
              <a:rPr lang="en-US" dirty="0" err="1"/>
              <a:t>FilterBox</a:t>
            </a:r>
            <a:r>
              <a:rPr lang="en-US" dirty="0"/>
              <a:t>, </a:t>
            </a:r>
            <a:r>
              <a:rPr lang="en-US" dirty="0" err="1"/>
              <a:t>FilterColumn</a:t>
            </a:r>
            <a:r>
              <a:rPr lang="en-US" dirty="0"/>
              <a:t>, </a:t>
            </a:r>
            <a:r>
              <a:rPr lang="en-US" dirty="0" err="1"/>
              <a:t>FilterMin</a:t>
            </a:r>
            <a:r>
              <a:rPr lang="en-US" dirty="0"/>
              <a:t>, etc.</a:t>
            </a:r>
          </a:p>
          <a:p>
            <a:pPr lvl="1"/>
            <a:r>
              <a:rPr lang="en-US" dirty="0">
                <a:solidFill>
                  <a:schemeClr val="accent4"/>
                </a:solidFill>
              </a:rPr>
              <a:t>NUMTYPE</a:t>
            </a:r>
            <a:r>
              <a:rPr lang="en-US" dirty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This can be 8-bit unsigned (0-255), 16-bit signed and unsigned, 32-bit signed and floating, and 64-bit floating point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NUMCHANNELS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1 (grayscale), 2 (grayscale with alpha), 3 (RGB), and 4(RGB plus alpha).</a:t>
            </a:r>
          </a:p>
          <a:p>
            <a:pPr lvl="1"/>
            <a:r>
              <a:rPr lang="en-US" dirty="0">
                <a:solidFill>
                  <a:schemeClr val="accent5"/>
                </a:solidFill>
              </a:rPr>
              <a:t>_</a:t>
            </a:r>
            <a:r>
              <a:rPr lang="en-US" dirty="0" err="1">
                <a:solidFill>
                  <a:schemeClr val="accent5"/>
                </a:solidFill>
              </a:rPr>
              <a:t>Ctx</a:t>
            </a:r>
            <a:r>
              <a:rPr lang="en-US" dirty="0"/>
              <a:t> – This optional additional part of the function name is used when using NPP in conjunction with CUDA Streams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542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A87E4-97D4-F643-B55F-940A5246C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609" y="455555"/>
            <a:ext cx="8216725" cy="509105"/>
          </a:xfrm>
        </p:spPr>
        <p:txBody>
          <a:bodyPr/>
          <a:lstStyle/>
          <a:p>
            <a:r>
              <a:rPr lang="en-US" dirty="0"/>
              <a:t>NPP Image Processing Operations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5EDD56-375B-144F-9A35-4ABA9E1928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2000" dirty="0"/>
              <a:t>There are numerous other image processing operations including:</a:t>
            </a:r>
          </a:p>
          <a:p>
            <a:pPr lvl="1"/>
            <a:r>
              <a:rPr lang="en-US" sz="2000" dirty="0"/>
              <a:t>Morphological – examples are dilations and erosion</a:t>
            </a:r>
          </a:p>
          <a:p>
            <a:pPr lvl="1"/>
            <a:r>
              <a:rPr lang="en-US" sz="2000" dirty="0"/>
              <a:t>Mathematic – add, multiply, subtract, etc. to all pixels in images</a:t>
            </a:r>
          </a:p>
          <a:p>
            <a:pPr lvl="1"/>
            <a:r>
              <a:rPr lang="en-US" sz="2000" dirty="0"/>
              <a:t>Color operations – conversion to/from grayscale, image gamma correction, etc.</a:t>
            </a:r>
          </a:p>
          <a:p>
            <a:pPr lvl="1"/>
            <a:r>
              <a:rPr lang="en-US" sz="2000" dirty="0"/>
              <a:t>Geometry/Linear – resizing, rotate, mirror, etc. to image pixels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596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C8A32-1D1D-F24C-B253-F5022FF58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NPP Memory Operations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E2391-6D2F-1144-9E9C-ABE0D1D2906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The image memory allocation function naming pattern is as follows:</a:t>
            </a:r>
          </a:p>
          <a:p>
            <a:pPr lvl="1"/>
            <a:r>
              <a:rPr lang="en-US" dirty="0" err="1"/>
              <a:t>nppiMalloc_</a:t>
            </a:r>
            <a:r>
              <a:rPr lang="en-US" dirty="0" err="1">
                <a:solidFill>
                  <a:schemeClr val="accent4"/>
                </a:solidFill>
              </a:rPr>
              <a:t>NUMTYPE</a:t>
            </a:r>
            <a:r>
              <a:rPr lang="en-US" dirty="0" err="1"/>
              <a:t>_</a:t>
            </a:r>
            <a:r>
              <a:rPr lang="en-US" dirty="0" err="1">
                <a:solidFill>
                  <a:schemeClr val="accent2"/>
                </a:solidFill>
              </a:rPr>
              <a:t>NUMCHANNELS</a:t>
            </a:r>
            <a:r>
              <a:rPr lang="en-US" dirty="0"/>
              <a:t>[</a:t>
            </a:r>
            <a:r>
              <a:rPr lang="en-US" dirty="0">
                <a:solidFill>
                  <a:schemeClr val="accent5"/>
                </a:solidFill>
              </a:rPr>
              <a:t>_</a:t>
            </a:r>
            <a:r>
              <a:rPr lang="en-US" dirty="0" err="1">
                <a:solidFill>
                  <a:schemeClr val="accent5"/>
                </a:solidFill>
              </a:rPr>
              <a:t>Ctx</a:t>
            </a:r>
            <a:r>
              <a:rPr lang="en-US" dirty="0"/>
              <a:t>] – nppiMalloc_8u_C1R</a:t>
            </a:r>
            <a:endParaRPr lang="en-US" dirty="0">
              <a:solidFill>
                <a:schemeClr val="accent1"/>
              </a:solidFill>
            </a:endParaRPr>
          </a:p>
          <a:p>
            <a:pPr lvl="1"/>
            <a:r>
              <a:rPr lang="en-US" dirty="0">
                <a:solidFill>
                  <a:schemeClr val="accent4"/>
                </a:solidFill>
              </a:rPr>
              <a:t>NUMTYPE</a:t>
            </a:r>
            <a:r>
              <a:rPr lang="en-US" dirty="0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This can be 8-bit unsigned (0-255), 16-bit signed and unsigned, 32-bit signed and floating, and 64-bit floating point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NUMCHANNELS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– 1 (grayscale), 2 (grayscale with alpha), 3 (RGB), and 4(RGB plus alpha).</a:t>
            </a:r>
          </a:p>
          <a:p>
            <a:r>
              <a:rPr lang="en-US" dirty="0"/>
              <a:t>To free up memory, use </a:t>
            </a:r>
            <a:r>
              <a:rPr lang="en-US" dirty="0" err="1"/>
              <a:t>nppiFree</a:t>
            </a:r>
            <a:r>
              <a:rPr lang="en-US" dirty="0"/>
              <a:t>(pointer)</a:t>
            </a:r>
          </a:p>
        </p:txBody>
      </p:sp>
    </p:spTree>
    <p:extLst>
      <p:ext uri="{BB962C8B-B14F-4D97-AF65-F5344CB8AC3E}">
        <p14:creationId xmlns:p14="http://schemas.microsoft.com/office/powerpoint/2010/main" val="2638851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29292" y="1168977"/>
            <a:ext cx="8085415" cy="3077573"/>
          </a:xfrm>
        </p:spPr>
        <p:txBody>
          <a:bodyPr/>
          <a:lstStyle/>
          <a:p>
            <a:r>
              <a:rPr lang="en-US" dirty="0"/>
              <a:t>[1] 2021. NVIDIA. NVIDIA 2D Image and Signal Processing Performance Primitives. Retrieved from </a:t>
            </a:r>
            <a:r>
              <a:rPr lang="en-US" dirty="0">
                <a:hlinkClick r:id="rId2"/>
              </a:rPr>
              <a:t>https://docs.nvidia.com/cuda/npp/index.html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AAB8DFE-79F5-F04A-9CB9-85EC938E80CB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533A1E65-D138-5E42-8283-D5DFED7E00A7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C9195C4-32ED-1840-BB21-16BBC00D9F6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51abd47-9546-4a61-92e9-da62ec2358b6">
      <UserInfo>
        <DisplayName>CLDT Members</DisplayName>
        <AccountId>7</AccountId>
        <AccountType/>
      </UserInfo>
      <UserInfo>
        <DisplayName>Leonid Felikson</DisplayName>
        <AccountId>722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8A04465-0014-4D33-ABA2-D6924F11FEE0}">
  <ds:schemaRefs>
    <ds:schemaRef ds:uri="http://purl.org/dc/elements/1.1/"/>
    <ds:schemaRef ds:uri="http://purl.org/dc/dcmitype/"/>
    <ds:schemaRef ds:uri="http://schemas.openxmlformats.org/package/2006/metadata/core-properties"/>
    <ds:schemaRef ds:uri="http://purl.org/dc/terms/"/>
    <ds:schemaRef ds:uri="fc700d6a-14c8-4431-87f0-1eb34fcb9ecc"/>
    <ds:schemaRef ds:uri="http://schemas.microsoft.com/office/2006/documentManagement/types"/>
    <ds:schemaRef ds:uri="http://schemas.microsoft.com/office/infopath/2007/PartnerControls"/>
    <ds:schemaRef ds:uri="051abd47-9546-4a61-92e9-da62ec2358b6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CA0581E-A123-4E9D-9FB3-CD8FDA6A38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268</TotalTime>
  <Words>568</Words>
  <Application>Microsoft Macintosh PowerPoint</Application>
  <PresentationFormat>On-screen Show (16:9)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at Scale for the Enterprise</vt:lpstr>
      <vt:lpstr>NPP Host Image Objects </vt:lpstr>
      <vt:lpstr>NPP Device Image Objects </vt:lpstr>
      <vt:lpstr>NPP Filter Syntax</vt:lpstr>
      <vt:lpstr>NPP Image Processing Operations Syntax</vt:lpstr>
      <vt:lpstr>NPP Memory Operations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CUDA at Scale for the Enterprise</dc:title>
  <dc:creator>Chance Pascale</dc:creator>
  <cp:lastModifiedBy>Chance Pascale</cp:lastModifiedBy>
  <cp:revision>20</cp:revision>
  <dcterms:created xsi:type="dcterms:W3CDTF">2021-10-08T21:13:54Z</dcterms:created>
  <dcterms:modified xsi:type="dcterms:W3CDTF">2021-11-04T00:02:23Z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